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9" r:id="rId2"/>
    <p:sldId id="274" r:id="rId3"/>
    <p:sldId id="260" r:id="rId4"/>
    <p:sldId id="323" r:id="rId5"/>
    <p:sldId id="261" r:id="rId6"/>
    <p:sldId id="290" r:id="rId7"/>
    <p:sldId id="262" r:id="rId8"/>
    <p:sldId id="291" r:id="rId9"/>
    <p:sldId id="263" r:id="rId10"/>
    <p:sldId id="266" r:id="rId11"/>
    <p:sldId id="264" r:id="rId12"/>
    <p:sldId id="276" r:id="rId13"/>
    <p:sldId id="331" r:id="rId14"/>
    <p:sldId id="333" r:id="rId15"/>
    <p:sldId id="325" r:id="rId16"/>
    <p:sldId id="334" r:id="rId17"/>
    <p:sldId id="335" r:id="rId18"/>
    <p:sldId id="332" r:id="rId19"/>
    <p:sldId id="294" r:id="rId20"/>
    <p:sldId id="322" r:id="rId21"/>
    <p:sldId id="336" r:id="rId22"/>
    <p:sldId id="337" r:id="rId23"/>
    <p:sldId id="338" r:id="rId24"/>
    <p:sldId id="300" r:id="rId25"/>
    <p:sldId id="301" r:id="rId26"/>
    <p:sldId id="308" r:id="rId27"/>
    <p:sldId id="303" r:id="rId28"/>
    <p:sldId id="309" r:id="rId29"/>
    <p:sldId id="310" r:id="rId30"/>
    <p:sldId id="312" r:id="rId31"/>
    <p:sldId id="314" r:id="rId32"/>
    <p:sldId id="315" r:id="rId33"/>
    <p:sldId id="272"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363" autoAdjust="0"/>
    <p:restoredTop sz="94721" autoAdjust="0"/>
  </p:normalViewPr>
  <p:slideViewPr>
    <p:cSldViewPr>
      <p:cViewPr varScale="1">
        <p:scale>
          <a:sx n="131" d="100"/>
          <a:sy n="131" d="100"/>
        </p:scale>
        <p:origin x="184" y="30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9B1F14-2969-4234-94C2-84FB01E3AC7A}" type="datetimeFigureOut">
              <a:rPr lang="en-AU" smtClean="0"/>
              <a:t>14/1/22</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95789E-32BF-4BCD-9509-3BAE69BCF054}" type="slidenum">
              <a:rPr lang="en-AU" smtClean="0"/>
              <a:t>‹#›</a:t>
            </a:fld>
            <a:endParaRPr lang="en-AU"/>
          </a:p>
        </p:txBody>
      </p:sp>
    </p:spTree>
    <p:extLst>
      <p:ext uri="{BB962C8B-B14F-4D97-AF65-F5344CB8AC3E}">
        <p14:creationId xmlns:p14="http://schemas.microsoft.com/office/powerpoint/2010/main" val="119235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95789E-32BF-4BCD-9509-3BAE69BCF054}" type="slidenum">
              <a:rPr lang="en-AU" smtClean="0"/>
              <a:t>23</a:t>
            </a:fld>
            <a:endParaRPr lang="en-AU"/>
          </a:p>
        </p:txBody>
      </p:sp>
    </p:spTree>
    <p:extLst>
      <p:ext uri="{BB962C8B-B14F-4D97-AF65-F5344CB8AC3E}">
        <p14:creationId xmlns:p14="http://schemas.microsoft.com/office/powerpoint/2010/main" val="20263884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0F0CDB67-B98A-4AC5-929D-81BD9B8E0ED5}"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Kazman,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58521322-EC31-0D49-B0CD-E25813AAD707}"/>
              </a:ext>
            </a:extLst>
          </p:cNvPr>
          <p:cNvPicPr>
            <a:picLocks noChangeAspect="1"/>
          </p:cNvPicPr>
          <p:nvPr userDrawn="1"/>
        </p:nvPicPr>
        <p:blipFill>
          <a:blip r:embed="rId2"/>
          <a:stretch>
            <a:fillRect/>
          </a:stretch>
        </p:blipFill>
        <p:spPr>
          <a:xfrm>
            <a:off x="0" y="0"/>
            <a:ext cx="1619672" cy="2075058"/>
          </a:xfrm>
          <a:prstGeom prst="rect">
            <a:avLst/>
          </a:prstGeom>
        </p:spPr>
      </p:pic>
    </p:spTree>
    <p:extLst>
      <p:ext uri="{BB962C8B-B14F-4D97-AF65-F5344CB8AC3E}">
        <p14:creationId xmlns:p14="http://schemas.microsoft.com/office/powerpoint/2010/main" val="287972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0368C8F9-EC1D-4BA9-A60E-999AFF963F40}"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683115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10"/>
          </p:nvPr>
        </p:nvSpPr>
        <p:spPr/>
        <p:txBody>
          <a:bodyPr/>
          <a:lstStyle/>
          <a:p>
            <a:fld id="{07FB916B-826A-4DC1-AF36-AFE8D11DE3BA}"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9071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p>
            <a:r>
              <a:rPr lang="en-US" dirty="0"/>
              <a:t>Click to edit Master title style</a:t>
            </a:r>
            <a:endParaRPr lang="en-AU"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Footer Placeholder 8"/>
          <p:cNvSpPr>
            <a:spLocks noGrp="1"/>
          </p:cNvSpPr>
          <p:nvPr>
            <p:ph type="ftr" sz="quarter" idx="11"/>
          </p:nvPr>
        </p:nvSpPr>
        <p:spPr>
          <a:xfrm>
            <a:off x="1403648" y="6356350"/>
            <a:ext cx="6336704" cy="365125"/>
          </a:xfrm>
        </p:spPr>
        <p:txBody>
          <a:bodyPr/>
          <a:lstStyle/>
          <a:p>
            <a:r>
              <a:rPr lang="en-AU" dirty="0"/>
              <a:t>© Len Bass, Paul Clements, Rick </a:t>
            </a:r>
            <a:r>
              <a:rPr lang="en-AU" dirty="0" err="1"/>
              <a:t>Kazman</a:t>
            </a:r>
            <a:r>
              <a:rPr lang="en-AU" dirty="0"/>
              <a:t>, distributed under Creative Commons Attribution License</a:t>
            </a:r>
          </a:p>
        </p:txBody>
      </p:sp>
      <p:pic>
        <p:nvPicPr>
          <p:cNvPr id="6" name="Picture 5">
            <a:extLst>
              <a:ext uri="{FF2B5EF4-FFF2-40B4-BE49-F238E27FC236}">
                <a16:creationId xmlns:a16="http://schemas.microsoft.com/office/drawing/2014/main" id="{3624B527-7C3C-974A-81D1-5BD34934439D}"/>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317183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FD9AFD-92D5-4F38-81E5-3FBC268DED4A}"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89F372B8-2D54-2241-9852-8D87D186C25A}"/>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225930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457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AAADA7F1-F5F6-4965-B98A-1EF216FC21E9}"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pic>
        <p:nvPicPr>
          <p:cNvPr id="9" name="Picture 8">
            <a:extLst>
              <a:ext uri="{FF2B5EF4-FFF2-40B4-BE49-F238E27FC236}">
                <a16:creationId xmlns:a16="http://schemas.microsoft.com/office/drawing/2014/main" id="{FC449092-A599-2C4B-853A-8EC2847A0013}"/>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193566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F0D0951D-1B64-4AD7-951D-395C8B37DA62}" type="datetime1">
              <a:rPr lang="en-AU" smtClean="0"/>
              <a:t>14/1/22</a:t>
            </a:fld>
            <a:endParaRPr lang="en-AU"/>
          </a:p>
        </p:txBody>
      </p:sp>
      <p:sp>
        <p:nvSpPr>
          <p:cNvPr id="8" name="Footer Placeholder 7"/>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9" name="Slide Number Placeholder 8"/>
          <p:cNvSpPr>
            <a:spLocks noGrp="1"/>
          </p:cNvSpPr>
          <p:nvPr>
            <p:ph type="sldNum" sz="quarter" idx="12"/>
          </p:nvPr>
        </p:nvSpPr>
        <p:spPr/>
        <p:txBody>
          <a:bodyPr/>
          <a:lstStyle/>
          <a:p>
            <a:fld id="{D0E8C58C-0836-46C6-8F9A-AF87B5CA09C9}" type="slidenum">
              <a:rPr lang="en-AU" smtClean="0"/>
              <a:t>‹#›</a:t>
            </a:fld>
            <a:endParaRPr lang="en-AU"/>
          </a:p>
        </p:txBody>
      </p:sp>
      <p:pic>
        <p:nvPicPr>
          <p:cNvPr id="11" name="Picture 10">
            <a:extLst>
              <a:ext uri="{FF2B5EF4-FFF2-40B4-BE49-F238E27FC236}">
                <a16:creationId xmlns:a16="http://schemas.microsoft.com/office/drawing/2014/main" id="{611F60AE-E88C-8B42-B405-EAC97D27D77E}"/>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132745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3054D5B1-B0B7-4FEE-A636-82BBB8DC2F24}" type="datetime1">
              <a:rPr lang="en-AU" smtClean="0"/>
              <a:t>14/1/22</a:t>
            </a:fld>
            <a:endParaRPr lang="en-AU"/>
          </a:p>
        </p:txBody>
      </p:sp>
      <p:sp>
        <p:nvSpPr>
          <p:cNvPr id="4" name="Footer Placeholder 3"/>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5" name="Slide Number Placeholder 4"/>
          <p:cNvSpPr>
            <a:spLocks noGrp="1"/>
          </p:cNvSpPr>
          <p:nvPr>
            <p:ph type="sldNum" sz="quarter" idx="12"/>
          </p:nvPr>
        </p:nvSpPr>
        <p:spPr/>
        <p:txBody>
          <a:bodyPr/>
          <a:lstStyle/>
          <a:p>
            <a:fld id="{D0E8C58C-0836-46C6-8F9A-AF87B5CA09C9}" type="slidenum">
              <a:rPr lang="en-AU" smtClean="0"/>
              <a:t>‹#›</a:t>
            </a:fld>
            <a:endParaRPr lang="en-AU"/>
          </a:p>
        </p:txBody>
      </p:sp>
      <p:pic>
        <p:nvPicPr>
          <p:cNvPr id="7" name="Picture 6">
            <a:extLst>
              <a:ext uri="{FF2B5EF4-FFF2-40B4-BE49-F238E27FC236}">
                <a16:creationId xmlns:a16="http://schemas.microsoft.com/office/drawing/2014/main" id="{F2BEEDD7-E361-CE44-B05E-D2EA08857301}"/>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3795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3E332-3D0B-4932-A3B1-41A6E16690E0}" type="datetime1">
              <a:rPr lang="en-AU" smtClean="0"/>
              <a:t>14/1/22</a:t>
            </a:fld>
            <a:endParaRPr lang="en-AU"/>
          </a:p>
        </p:txBody>
      </p:sp>
      <p:sp>
        <p:nvSpPr>
          <p:cNvPr id="3" name="Footer Placeholder 2"/>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4" name="Slide Number Placeholder 3"/>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6675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5EB9C4-EF48-4255-A3A3-972222EC13E9}"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500744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3C94F8-BF1B-412F-A811-124AF48AB6BD}"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99041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8098"/>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p:cNvSpPr>
            <a:spLocks noGrp="1"/>
          </p:cNvSpPr>
          <p:nvPr>
            <p:ph type="body" idx="1"/>
          </p:nvPr>
        </p:nvSpPr>
        <p:spPr>
          <a:xfrm>
            <a:off x="457200" y="1268760"/>
            <a:ext cx="8229600" cy="48574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C3DB84-98FB-4B92-9E59-12D7CC27F3EE}" type="datetime1">
              <a:rPr lang="en-AU" smtClean="0"/>
              <a:t>14/1/22</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dirty="0"/>
              <a:t>© Len Bass</a:t>
            </a:r>
            <a:r>
              <a:rPr lang="en-AU"/>
              <a:t>, Paul </a:t>
            </a:r>
            <a:r>
              <a:rPr lang="en-AU" dirty="0"/>
              <a:t>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E8C58C-0836-46C6-8F9A-AF87B5CA09C9}" type="slidenum">
              <a:rPr lang="en-AU" smtClean="0"/>
              <a:t>‹#›</a:t>
            </a:fld>
            <a:endParaRPr lang="en-AU"/>
          </a:p>
        </p:txBody>
      </p:sp>
    </p:spTree>
    <p:extLst>
      <p:ext uri="{BB962C8B-B14F-4D97-AF65-F5344CB8AC3E}">
        <p14:creationId xmlns:p14="http://schemas.microsoft.com/office/powerpoint/2010/main" val="3701178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Chapter 10: Safety</a:t>
            </a:r>
          </a:p>
        </p:txBody>
      </p:sp>
      <p:sp>
        <p:nvSpPr>
          <p:cNvPr id="3" name="Subtitle 2"/>
          <p:cNvSpPr>
            <a:spLocks noGrp="1"/>
          </p:cNvSpPr>
          <p:nvPr>
            <p:ph type="subTitle" idx="1"/>
          </p:nvPr>
        </p:nvSpPr>
        <p:spPr>
          <a:xfrm>
            <a:off x="899592" y="3886200"/>
            <a:ext cx="7272808" cy="2207096"/>
          </a:xfrm>
        </p:spPr>
        <p:txBody>
          <a:bodyPr>
            <a:normAutofit fontScale="85000" lnSpcReduction="20000"/>
          </a:bodyPr>
          <a:lstStyle/>
          <a:p>
            <a:pPr algn="l"/>
            <a:r>
              <a:rPr lang="en-US" i="1" dirty="0"/>
              <a:t>Giles: Well, for god’s sake, be careful. . . . If you should be hurt or killed, shall take it amiss. </a:t>
            </a:r>
            <a:br>
              <a:rPr lang="en-US" i="1" dirty="0"/>
            </a:br>
            <a:r>
              <a:rPr lang="en-US" i="1" dirty="0"/>
              <a:t>Willow: Well, we try not to get killed. That’s part of our whole mission statement: Don’t get killed. </a:t>
            </a:r>
            <a:br>
              <a:rPr lang="en-US" i="1" dirty="0"/>
            </a:br>
            <a:r>
              <a:rPr lang="en-US" i="1" dirty="0"/>
              <a:t>Giles: Good. </a:t>
            </a:r>
            <a:br>
              <a:rPr lang="en-US" i="1" dirty="0"/>
            </a:br>
            <a:r>
              <a:rPr lang="en-US" dirty="0"/>
              <a:t>—</a:t>
            </a:r>
            <a:r>
              <a:rPr lang="en-US" i="1" dirty="0"/>
              <a:t>Buffy the Vampire Slayer</a:t>
            </a:r>
            <a:r>
              <a:rPr lang="en-US" dirty="0"/>
              <a:t>, Season 3</a:t>
            </a:r>
          </a:p>
          <a:p>
            <a:endParaRPr lang="en-AU"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763539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Safety Tactics</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11" name="Picture 10">
            <a:extLst>
              <a:ext uri="{FF2B5EF4-FFF2-40B4-BE49-F238E27FC236}">
                <a16:creationId xmlns:a16="http://schemas.microsoft.com/office/drawing/2014/main" id="{0FF11238-37D6-F94A-836F-3A369A71A2E3}"/>
              </a:ext>
            </a:extLst>
          </p:cNvPr>
          <p:cNvPicPr>
            <a:picLocks noChangeAspect="1"/>
          </p:cNvPicPr>
          <p:nvPr/>
        </p:nvPicPr>
        <p:blipFill>
          <a:blip r:embed="rId2"/>
          <a:stretch>
            <a:fillRect/>
          </a:stretch>
        </p:blipFill>
        <p:spPr>
          <a:xfrm>
            <a:off x="1144266" y="2492896"/>
            <a:ext cx="6855468" cy="2394446"/>
          </a:xfrm>
          <a:prstGeom prst="rect">
            <a:avLst/>
          </a:prstGeom>
        </p:spPr>
      </p:pic>
    </p:spTree>
    <p:extLst>
      <p:ext uri="{BB962C8B-B14F-4D97-AF65-F5344CB8AC3E}">
        <p14:creationId xmlns:p14="http://schemas.microsoft.com/office/powerpoint/2010/main" val="2042988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Safety Tactics</a:t>
            </a:r>
          </a:p>
        </p:txBody>
      </p:sp>
      <p:sp>
        <p:nvSpPr>
          <p:cNvPr id="4" name="Footer Placeholder 3"/>
          <p:cNvSpPr>
            <a:spLocks noGrp="1"/>
          </p:cNvSpPr>
          <p:nvPr>
            <p:ph type="ftr" sz="quarter" idx="11"/>
          </p:nvPr>
        </p:nvSpPr>
        <p:spPr>
          <a:xfrm>
            <a:off x="1403648" y="6448251"/>
            <a:ext cx="6336704" cy="365125"/>
          </a:xfrm>
        </p:spPr>
        <p:txBody>
          <a:bodyPr/>
          <a:lstStyle/>
          <a:p>
            <a:r>
              <a:rPr lang="en-AU" dirty="0"/>
              <a:t>© Len Bass, Paul Clements, Rick Kazman, distributed under Creative Commons Attribution License</a:t>
            </a:r>
          </a:p>
        </p:txBody>
      </p:sp>
      <p:pic>
        <p:nvPicPr>
          <p:cNvPr id="11" name="Picture 10">
            <a:extLst>
              <a:ext uri="{FF2B5EF4-FFF2-40B4-BE49-F238E27FC236}">
                <a16:creationId xmlns:a16="http://schemas.microsoft.com/office/drawing/2014/main" id="{EA458564-D25E-1A4B-B83F-9AF27356E0D4}"/>
              </a:ext>
            </a:extLst>
          </p:cNvPr>
          <p:cNvPicPr>
            <a:picLocks noChangeAspect="1"/>
          </p:cNvPicPr>
          <p:nvPr/>
        </p:nvPicPr>
        <p:blipFill>
          <a:blip r:embed="rId2"/>
          <a:stretch>
            <a:fillRect/>
          </a:stretch>
        </p:blipFill>
        <p:spPr>
          <a:xfrm>
            <a:off x="604915" y="1412776"/>
            <a:ext cx="7962256" cy="5371500"/>
          </a:xfrm>
          <a:prstGeom prst="rect">
            <a:avLst/>
          </a:prstGeom>
        </p:spPr>
      </p:pic>
    </p:spTree>
    <p:extLst>
      <p:ext uri="{BB962C8B-B14F-4D97-AF65-F5344CB8AC3E}">
        <p14:creationId xmlns:p14="http://schemas.microsoft.com/office/powerpoint/2010/main" val="4266928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Unsafe State Avoidance</a:t>
            </a:r>
          </a:p>
        </p:txBody>
      </p:sp>
      <p:sp>
        <p:nvSpPr>
          <p:cNvPr id="3" name="Content Placeholder 2"/>
          <p:cNvSpPr>
            <a:spLocks noGrp="1"/>
          </p:cNvSpPr>
          <p:nvPr>
            <p:ph idx="1"/>
          </p:nvPr>
        </p:nvSpPr>
        <p:spPr>
          <a:xfrm>
            <a:off x="457200" y="1268760"/>
            <a:ext cx="8229600" cy="5087590"/>
          </a:xfrm>
        </p:spPr>
        <p:txBody>
          <a:bodyPr>
            <a:normAutofit fontScale="92500" lnSpcReduction="20000"/>
          </a:bodyPr>
          <a:lstStyle/>
          <a:p>
            <a:r>
              <a:rPr lang="en-US" i="1" dirty="0"/>
              <a:t>Substitution. </a:t>
            </a:r>
            <a:r>
              <a:rPr lang="en-US" dirty="0"/>
              <a:t>This tactic employs protection mechanisms—often hardware-based—for potentially dangerous software features. For example, devices such as watchdogs, monitors, and interlocks can be used in lieu of software versions. Software versions of these mechanisms can be starved of resources, whereas a separate hardware device provides and controls its own resources. </a:t>
            </a:r>
          </a:p>
          <a:p>
            <a:r>
              <a:rPr lang="en-US" i="1" dirty="0"/>
              <a:t>Predictive Model</a:t>
            </a:r>
            <a:r>
              <a:rPr lang="en-US" dirty="0"/>
              <a:t>. The predictive model tactic (introduced in Chapter 4), predicts the state of health of system processes/resources to provide early warning of potential problems.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711429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Unsafe State Detection</a:t>
            </a:r>
          </a:p>
        </p:txBody>
      </p:sp>
      <p:sp>
        <p:nvSpPr>
          <p:cNvPr id="3" name="Content Placeholder 2"/>
          <p:cNvSpPr>
            <a:spLocks noGrp="1"/>
          </p:cNvSpPr>
          <p:nvPr>
            <p:ph idx="1"/>
          </p:nvPr>
        </p:nvSpPr>
        <p:spPr>
          <a:xfrm>
            <a:off x="457200" y="1268760"/>
            <a:ext cx="8229600" cy="5087590"/>
          </a:xfrm>
        </p:spPr>
        <p:txBody>
          <a:bodyPr>
            <a:normAutofit fontScale="70000" lnSpcReduction="20000"/>
          </a:bodyPr>
          <a:lstStyle/>
          <a:p>
            <a:r>
              <a:rPr lang="en-US" i="1" dirty="0"/>
              <a:t>Timeout. </a:t>
            </a:r>
            <a:r>
              <a:rPr lang="en-US" dirty="0"/>
              <a:t>The timeout tactic is used to determine whether the operation of a component is meeting its timing constraints. This might be realized in the form of an exception being raised, to indicate the failure of a component if its timing constraints are not met. </a:t>
            </a:r>
          </a:p>
          <a:p>
            <a:r>
              <a:rPr lang="en-US" i="1" dirty="0"/>
              <a:t>Timestamp</a:t>
            </a:r>
            <a:r>
              <a:rPr lang="en-US" dirty="0"/>
              <a:t>. As described in Chapter 4, the timestamp tactic is used to detect incorrect sequences of events, primarily in distributed message-passing systems. A timestamp can be established by assigning the state of a local clock to an event. Sequence numbers can also be used, since timestamps in a distributed system may be inconsistent across processors. </a:t>
            </a:r>
            <a:endParaRPr lang="en-US" sz="800" dirty="0"/>
          </a:p>
          <a:p>
            <a:r>
              <a:rPr lang="en-US" i="1" dirty="0"/>
              <a:t>Condition Monitoring. </a:t>
            </a:r>
            <a:r>
              <a:rPr lang="en-US" dirty="0"/>
              <a:t>This tactic involves checking conditions in a process or device, or validating assumptions made during the design, perhaps by using assertions. Condition monitoring identifies system states that may lead to hazardous behavior. </a:t>
            </a:r>
            <a:endParaRPr lang="en-US" sz="800" dirty="0"/>
          </a:p>
          <a:p>
            <a:pPr lvl="1"/>
            <a:endParaRPr lang="en-US" dirty="0"/>
          </a:p>
          <a:p>
            <a:pPr fontAlgn="auto"/>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185972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Unsafe State Detection</a:t>
            </a:r>
          </a:p>
        </p:txBody>
      </p:sp>
      <p:sp>
        <p:nvSpPr>
          <p:cNvPr id="3" name="Content Placeholder 2"/>
          <p:cNvSpPr>
            <a:spLocks noGrp="1"/>
          </p:cNvSpPr>
          <p:nvPr>
            <p:ph idx="1"/>
          </p:nvPr>
        </p:nvSpPr>
        <p:spPr>
          <a:xfrm>
            <a:off x="457200" y="1268760"/>
            <a:ext cx="8229600" cy="5087590"/>
          </a:xfrm>
        </p:spPr>
        <p:txBody>
          <a:bodyPr>
            <a:normAutofit fontScale="85000" lnSpcReduction="20000"/>
          </a:bodyPr>
          <a:lstStyle/>
          <a:p>
            <a:r>
              <a:rPr lang="en-US" i="1" dirty="0"/>
              <a:t>Sanity Checking. </a:t>
            </a:r>
            <a:r>
              <a:rPr lang="en-US" dirty="0"/>
              <a:t>The sanity checking tactic checks the validity or reasonableness of specific operation results, or inputs or outputs of a component. This tactic is typically based on a knowledge of the internal design, the state of the system, or the nature of the information under scrutiny. </a:t>
            </a:r>
          </a:p>
          <a:p>
            <a:r>
              <a:rPr lang="en-US" i="1" dirty="0"/>
              <a:t>Comparison</a:t>
            </a:r>
            <a:r>
              <a:rPr lang="en-US" dirty="0"/>
              <a:t>. The comparison tactic allows the system to detect unsafe states by comparing the outputs produced by a number of synchronized or replicated elements. Thus the comparison tactic works with a redundancy tactic. When the number of replicants is three or greater, the comparison tactic can not only detect an unsafe state but also indicate which component led to it.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293273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Containment - Redundancy</a:t>
            </a:r>
          </a:p>
        </p:txBody>
      </p:sp>
      <p:sp>
        <p:nvSpPr>
          <p:cNvPr id="3" name="Content Placeholder 2"/>
          <p:cNvSpPr>
            <a:spLocks noGrp="1"/>
          </p:cNvSpPr>
          <p:nvPr>
            <p:ph idx="1"/>
          </p:nvPr>
        </p:nvSpPr>
        <p:spPr>
          <a:xfrm>
            <a:off x="457200" y="1268760"/>
            <a:ext cx="8229600" cy="5087590"/>
          </a:xfrm>
        </p:spPr>
        <p:txBody>
          <a:bodyPr>
            <a:normAutofit fontScale="62500" lnSpcReduction="20000"/>
          </a:bodyPr>
          <a:lstStyle/>
          <a:p>
            <a:r>
              <a:rPr lang="en-US" i="1" dirty="0"/>
              <a:t>Replication. </a:t>
            </a:r>
            <a:r>
              <a:rPr lang="en-US" dirty="0"/>
              <a:t>Replication is the simplest redundancy tactic, as it just involves having clones of a com- ponent. Having multiple copies of identical components can be effective in protecting against random failures of hardware, but it cannot protect against design or implementation errors in hardware or software since there is no form of diversity embedded in this tactic. </a:t>
            </a:r>
          </a:p>
          <a:p>
            <a:r>
              <a:rPr lang="en-US" i="1" dirty="0"/>
              <a:t>Functional Redundancy</a:t>
            </a:r>
            <a:r>
              <a:rPr lang="en-US" dirty="0"/>
              <a:t>. Functional redundancy is intended to address the issue of common-mode failures (where replicas exhibit the same fault at the same time because they share the same implementation), by having design diversity. The outputs of functionally redundant components should be the same given the same input. </a:t>
            </a:r>
          </a:p>
          <a:p>
            <a:r>
              <a:rPr lang="en-US" i="1" dirty="0"/>
              <a:t>Analytic Redundancy</a:t>
            </a:r>
            <a:r>
              <a:rPr lang="en-US" dirty="0"/>
              <a:t>. Analytic redundancy involves partitioning the system into high assurance and high performance (low assurance) portions. The high assurance portion is designed to be simple and reliable, whereas the high performance portion is designed to be more complex and accurate, but less stable. If the high performance portion enters an unsafe state it can be replaced by the high assurance portion.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787580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Containment – Limit Consequences</a:t>
            </a:r>
          </a:p>
        </p:txBody>
      </p:sp>
      <p:sp>
        <p:nvSpPr>
          <p:cNvPr id="3" name="Content Placeholder 2"/>
          <p:cNvSpPr>
            <a:spLocks noGrp="1"/>
          </p:cNvSpPr>
          <p:nvPr>
            <p:ph idx="1"/>
          </p:nvPr>
        </p:nvSpPr>
        <p:spPr>
          <a:xfrm>
            <a:off x="457200" y="1268760"/>
            <a:ext cx="8229600" cy="5087590"/>
          </a:xfrm>
        </p:spPr>
        <p:txBody>
          <a:bodyPr>
            <a:normAutofit fontScale="85000" lnSpcReduction="10000"/>
          </a:bodyPr>
          <a:lstStyle/>
          <a:p>
            <a:r>
              <a:rPr lang="en-US" i="1" dirty="0"/>
              <a:t>Abort. </a:t>
            </a:r>
            <a:r>
              <a:rPr lang="en-US" dirty="0"/>
              <a:t>If an operation is determined to be unsafe, it is aborted before it can cause damage. </a:t>
            </a:r>
          </a:p>
          <a:p>
            <a:r>
              <a:rPr lang="en-US" i="1" dirty="0"/>
              <a:t>Degradation</a:t>
            </a:r>
            <a:r>
              <a:rPr lang="en-US" dirty="0"/>
              <a:t>. The degradation tactic maintains the most critical system functions in the presence of component failures, dropping or replacing functionality in a controlled way. This approach allows individual component failures to gracefully reduce system functionality in a planned, deliberate, and safe way, rather than causing a complete system failure. </a:t>
            </a:r>
          </a:p>
          <a:p>
            <a:r>
              <a:rPr lang="en-US" i="1" dirty="0"/>
              <a:t>Masking</a:t>
            </a:r>
            <a:r>
              <a:rPr lang="en-US" dirty="0"/>
              <a:t>. The masking tactic masks a fault by comparing the results of several redundant components and employing a voting procedure in case one or more of the components differ.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31705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Containment – Barrier</a:t>
            </a:r>
          </a:p>
        </p:txBody>
      </p:sp>
      <p:sp>
        <p:nvSpPr>
          <p:cNvPr id="3" name="Content Placeholder 2"/>
          <p:cNvSpPr>
            <a:spLocks noGrp="1"/>
          </p:cNvSpPr>
          <p:nvPr>
            <p:ph idx="1"/>
          </p:nvPr>
        </p:nvSpPr>
        <p:spPr>
          <a:xfrm>
            <a:off x="457200" y="1268760"/>
            <a:ext cx="8229600" cy="5087590"/>
          </a:xfrm>
        </p:spPr>
        <p:txBody>
          <a:bodyPr>
            <a:normAutofit fontScale="92500" lnSpcReduction="20000"/>
          </a:bodyPr>
          <a:lstStyle/>
          <a:p>
            <a:r>
              <a:rPr lang="en-US" i="1" dirty="0"/>
              <a:t>Firewall. </a:t>
            </a:r>
            <a:r>
              <a:rPr lang="en-US" dirty="0"/>
              <a:t>The firewall tactic is a specific realization of the limit access tactic, which is described in Chapter 11. A firewall limits access to specified resources, typically processors, memory, and network connections. </a:t>
            </a:r>
          </a:p>
          <a:p>
            <a:r>
              <a:rPr lang="en-US" i="1" dirty="0"/>
              <a:t>Interlock</a:t>
            </a:r>
            <a:r>
              <a:rPr lang="en-US" dirty="0"/>
              <a:t>. The interlock tactic protects against failures arising from incorrect sequencing of events. Realizations of this tactic provide elaborate protection schemes by controlling all access to protected components, including controlling the correct sequencing of events affecting those components.</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93927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Recovery</a:t>
            </a:r>
          </a:p>
        </p:txBody>
      </p:sp>
      <p:sp>
        <p:nvSpPr>
          <p:cNvPr id="3" name="Content Placeholder 2"/>
          <p:cNvSpPr>
            <a:spLocks noGrp="1"/>
          </p:cNvSpPr>
          <p:nvPr>
            <p:ph idx="1"/>
          </p:nvPr>
        </p:nvSpPr>
        <p:spPr>
          <a:xfrm>
            <a:off x="457200" y="1268760"/>
            <a:ext cx="8229600" cy="5087590"/>
          </a:xfrm>
        </p:spPr>
        <p:txBody>
          <a:bodyPr>
            <a:normAutofit fontScale="77500" lnSpcReduction="20000"/>
          </a:bodyPr>
          <a:lstStyle/>
          <a:p>
            <a:r>
              <a:rPr lang="en-US" i="1" dirty="0"/>
              <a:t>Rollback. </a:t>
            </a:r>
            <a:r>
              <a:rPr lang="en-US" dirty="0"/>
              <a:t>The rollback tactic permits the system to revert to a saved copy of a previous known good state upon the detection of a failure. This tactic is often combined with checkpointing and transactions, to ensure that the rollback is complete and consistent. </a:t>
            </a:r>
          </a:p>
          <a:p>
            <a:r>
              <a:rPr lang="en-US" i="1" dirty="0"/>
              <a:t>Repair State</a:t>
            </a:r>
            <a:r>
              <a:rPr lang="en-US" dirty="0"/>
              <a:t>. The repair state tactic repairs an erroneous state—effectively increasing the set of states that a component can handle competently (i.e., without failure)—and then continues execution. </a:t>
            </a:r>
          </a:p>
          <a:p>
            <a:r>
              <a:rPr lang="en-US" i="1" dirty="0"/>
              <a:t>Reconfiguration</a:t>
            </a:r>
            <a:r>
              <a:rPr lang="en-US" dirty="0"/>
              <a:t>. Reconfiguration attempts to recover from failures by remapping the logical architecture onto the resources left functioning. Ideally, this remapping allows full functionality to be maintained. When this is not possible, the system may be able to maintain partial functionality in combination with the degradation tactic.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844773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Safety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19" name="Picture 18">
            <a:extLst>
              <a:ext uri="{FF2B5EF4-FFF2-40B4-BE49-F238E27FC236}">
                <a16:creationId xmlns:a16="http://schemas.microsoft.com/office/drawing/2014/main" id="{8FEC1FDD-7D51-2B45-AF4F-F7007D2F1E8F}"/>
              </a:ext>
            </a:extLst>
          </p:cNvPr>
          <p:cNvPicPr>
            <a:picLocks noChangeAspect="1"/>
          </p:cNvPicPr>
          <p:nvPr/>
        </p:nvPicPr>
        <p:blipFill>
          <a:blip r:embed="rId2"/>
          <a:stretch>
            <a:fillRect/>
          </a:stretch>
        </p:blipFill>
        <p:spPr>
          <a:xfrm>
            <a:off x="251520" y="1263081"/>
            <a:ext cx="8640960" cy="4542183"/>
          </a:xfrm>
          <a:prstGeom prst="rect">
            <a:avLst/>
          </a:prstGeom>
        </p:spPr>
      </p:pic>
    </p:spTree>
    <p:extLst>
      <p:ext uri="{BB962C8B-B14F-4D97-AF65-F5344CB8AC3E}">
        <p14:creationId xmlns:p14="http://schemas.microsoft.com/office/powerpoint/2010/main" val="3393503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Chapter Outline</a:t>
            </a:r>
          </a:p>
        </p:txBody>
      </p:sp>
      <p:sp>
        <p:nvSpPr>
          <p:cNvPr id="3" name="Content Placeholder 2"/>
          <p:cNvSpPr>
            <a:spLocks noGrp="1"/>
          </p:cNvSpPr>
          <p:nvPr>
            <p:ph idx="1"/>
          </p:nvPr>
        </p:nvSpPr>
        <p:spPr/>
        <p:txBody>
          <a:bodyPr/>
          <a:lstStyle/>
          <a:p>
            <a:r>
              <a:rPr lang="en-US" sz="3200" b="0" i="0" u="none" strike="noStrike" kern="1200" baseline="0" dirty="0">
                <a:solidFill>
                  <a:schemeClr val="tx1"/>
                </a:solidFill>
                <a:latin typeface="+mn-lt"/>
                <a:ea typeface="+mn-ea"/>
                <a:cs typeface="+mn-cs"/>
              </a:rPr>
              <a:t>What is Safety?</a:t>
            </a:r>
          </a:p>
          <a:p>
            <a:r>
              <a:rPr lang="en-US" sz="3200" b="0" i="0" u="none" strike="noStrike" kern="1200" baseline="0" dirty="0">
                <a:solidFill>
                  <a:schemeClr val="tx1"/>
                </a:solidFill>
                <a:latin typeface="+mn-lt"/>
                <a:ea typeface="+mn-ea"/>
                <a:cs typeface="+mn-cs"/>
              </a:rPr>
              <a:t>Safety General Scenario</a:t>
            </a:r>
          </a:p>
          <a:p>
            <a:r>
              <a:rPr lang="en-US" sz="3200" b="0" i="0" u="none" strike="noStrike" kern="1200" baseline="0" dirty="0">
                <a:solidFill>
                  <a:schemeClr val="tx1"/>
                </a:solidFill>
                <a:latin typeface="+mn-lt"/>
                <a:ea typeface="+mn-ea"/>
                <a:cs typeface="+mn-cs"/>
              </a:rPr>
              <a:t>Tactics for Safety</a:t>
            </a:r>
          </a:p>
          <a:p>
            <a:r>
              <a:rPr lang="en-US" dirty="0"/>
              <a:t>Tactics-Based Questionnaire for Safety </a:t>
            </a:r>
          </a:p>
          <a:p>
            <a:r>
              <a:rPr lang="en-US" dirty="0"/>
              <a:t>Patterns for Safety</a:t>
            </a:r>
          </a:p>
          <a:p>
            <a:r>
              <a:rPr lang="en-US" sz="3200" b="0" i="0" u="none" strike="noStrike" kern="1200" baseline="0" dirty="0">
                <a:solidFill>
                  <a:schemeClr val="tx1"/>
                </a:solidFill>
                <a:latin typeface="+mn-lt"/>
                <a:ea typeface="+mn-ea"/>
                <a:cs typeface="+mn-cs"/>
              </a:rPr>
              <a:t>Summary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96686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Safety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11" name="Picture 10">
            <a:extLst>
              <a:ext uri="{FF2B5EF4-FFF2-40B4-BE49-F238E27FC236}">
                <a16:creationId xmlns:a16="http://schemas.microsoft.com/office/drawing/2014/main" id="{3207D8CA-384C-A044-9B69-67A398E1F715}"/>
              </a:ext>
            </a:extLst>
          </p:cNvPr>
          <p:cNvPicPr>
            <a:picLocks noChangeAspect="1"/>
          </p:cNvPicPr>
          <p:nvPr/>
        </p:nvPicPr>
        <p:blipFill>
          <a:blip r:embed="rId2"/>
          <a:stretch>
            <a:fillRect/>
          </a:stretch>
        </p:blipFill>
        <p:spPr>
          <a:xfrm>
            <a:off x="323528" y="1300763"/>
            <a:ext cx="8064896" cy="5420711"/>
          </a:xfrm>
          <a:prstGeom prst="rect">
            <a:avLst/>
          </a:prstGeom>
        </p:spPr>
      </p:pic>
    </p:spTree>
    <p:extLst>
      <p:ext uri="{BB962C8B-B14F-4D97-AF65-F5344CB8AC3E}">
        <p14:creationId xmlns:p14="http://schemas.microsoft.com/office/powerpoint/2010/main" val="3549986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Safety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3" name="Picture 2">
            <a:extLst>
              <a:ext uri="{FF2B5EF4-FFF2-40B4-BE49-F238E27FC236}">
                <a16:creationId xmlns:a16="http://schemas.microsoft.com/office/drawing/2014/main" id="{5A93F4D5-EAF0-174E-87E7-9E9D40FBF56C}"/>
              </a:ext>
            </a:extLst>
          </p:cNvPr>
          <p:cNvPicPr>
            <a:picLocks noChangeAspect="1"/>
          </p:cNvPicPr>
          <p:nvPr/>
        </p:nvPicPr>
        <p:blipFill>
          <a:blip r:embed="rId2"/>
          <a:stretch>
            <a:fillRect/>
          </a:stretch>
        </p:blipFill>
        <p:spPr>
          <a:xfrm>
            <a:off x="179512" y="1412776"/>
            <a:ext cx="8568952" cy="2090340"/>
          </a:xfrm>
          <a:prstGeom prst="rect">
            <a:avLst/>
          </a:prstGeom>
        </p:spPr>
      </p:pic>
      <p:pic>
        <p:nvPicPr>
          <p:cNvPr id="5" name="Picture 4">
            <a:extLst>
              <a:ext uri="{FF2B5EF4-FFF2-40B4-BE49-F238E27FC236}">
                <a16:creationId xmlns:a16="http://schemas.microsoft.com/office/drawing/2014/main" id="{DA959469-637E-164C-86BC-AA856B49190B}"/>
              </a:ext>
            </a:extLst>
          </p:cNvPr>
          <p:cNvPicPr>
            <a:picLocks noChangeAspect="1"/>
          </p:cNvPicPr>
          <p:nvPr/>
        </p:nvPicPr>
        <p:blipFill>
          <a:blip r:embed="rId3"/>
          <a:stretch>
            <a:fillRect/>
          </a:stretch>
        </p:blipFill>
        <p:spPr>
          <a:xfrm>
            <a:off x="1606146" y="3573016"/>
            <a:ext cx="3037862" cy="1656184"/>
          </a:xfrm>
          <a:prstGeom prst="rect">
            <a:avLst/>
          </a:prstGeom>
        </p:spPr>
      </p:pic>
    </p:spTree>
    <p:extLst>
      <p:ext uri="{BB962C8B-B14F-4D97-AF65-F5344CB8AC3E}">
        <p14:creationId xmlns:p14="http://schemas.microsoft.com/office/powerpoint/2010/main" val="1116137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Safety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3" name="Picture 2">
            <a:extLst>
              <a:ext uri="{FF2B5EF4-FFF2-40B4-BE49-F238E27FC236}">
                <a16:creationId xmlns:a16="http://schemas.microsoft.com/office/drawing/2014/main" id="{7D769261-0187-4B42-8ADC-3559BB1280B5}"/>
              </a:ext>
            </a:extLst>
          </p:cNvPr>
          <p:cNvPicPr>
            <a:picLocks noChangeAspect="1"/>
          </p:cNvPicPr>
          <p:nvPr/>
        </p:nvPicPr>
        <p:blipFill>
          <a:blip r:embed="rId2"/>
          <a:stretch>
            <a:fillRect/>
          </a:stretch>
        </p:blipFill>
        <p:spPr>
          <a:xfrm>
            <a:off x="251520" y="1398654"/>
            <a:ext cx="8496944" cy="4060691"/>
          </a:xfrm>
          <a:prstGeom prst="rect">
            <a:avLst/>
          </a:prstGeom>
        </p:spPr>
      </p:pic>
    </p:spTree>
    <p:extLst>
      <p:ext uri="{BB962C8B-B14F-4D97-AF65-F5344CB8AC3E}">
        <p14:creationId xmlns:p14="http://schemas.microsoft.com/office/powerpoint/2010/main" val="4023329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Safety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401DBCE8-E5E0-D44D-A789-4171335D1B87}"/>
              </a:ext>
            </a:extLst>
          </p:cNvPr>
          <p:cNvPicPr>
            <a:picLocks noChangeAspect="1"/>
          </p:cNvPicPr>
          <p:nvPr/>
        </p:nvPicPr>
        <p:blipFill>
          <a:blip r:embed="rId3"/>
          <a:stretch>
            <a:fillRect/>
          </a:stretch>
        </p:blipFill>
        <p:spPr>
          <a:xfrm>
            <a:off x="251520" y="1421847"/>
            <a:ext cx="8435280" cy="4934503"/>
          </a:xfrm>
          <a:prstGeom prst="rect">
            <a:avLst/>
          </a:prstGeom>
        </p:spPr>
      </p:pic>
    </p:spTree>
    <p:extLst>
      <p:ext uri="{BB962C8B-B14F-4D97-AF65-F5344CB8AC3E}">
        <p14:creationId xmlns:p14="http://schemas.microsoft.com/office/powerpoint/2010/main" val="1535305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Redundant Sensors Pattern for Safety </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pPr fontAlgn="auto"/>
            <a:r>
              <a:rPr lang="en-US" dirty="0"/>
              <a:t>If the data produced by a sensor is important to determine whether a state is safe or unsafe, that sensor should be replicated. This protects against the failure of any single sensor. </a:t>
            </a:r>
          </a:p>
          <a:p>
            <a:pPr fontAlgn="auto"/>
            <a:r>
              <a:rPr lang="en-US" dirty="0"/>
              <a:t>Also, independent software should monitor each sensor. </a:t>
            </a:r>
          </a:p>
          <a:p>
            <a:pPr fontAlgn="auto"/>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641646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Redundant Sensors Pattern Benefits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r>
              <a:rPr lang="en-US" dirty="0"/>
              <a:t>Benefits: </a:t>
            </a:r>
          </a:p>
          <a:p>
            <a:pPr lvl="1"/>
            <a:r>
              <a:rPr lang="en-US" dirty="0"/>
              <a:t>This form of redundancy, which is applied to sensors, guards against the failure of a single sensor.</a:t>
            </a:r>
            <a:endParaRPr lang="en-US" sz="400"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465013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Redundant Sensors Pattern Tradeoffs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r>
              <a:rPr lang="en-US" dirty="0"/>
              <a:t>Tradeoffs: </a:t>
            </a:r>
          </a:p>
          <a:p>
            <a:pPr lvl="1"/>
            <a:r>
              <a:rPr lang="en-US" dirty="0"/>
              <a:t>Redundant sensors add cost to the system, and processing the inputs from multiple sensors is more complicated than processing the input from a single sensor. </a:t>
            </a:r>
            <a:endParaRPr lang="en-US" sz="400" dirty="0"/>
          </a:p>
          <a:p>
            <a:pPr lvl="1"/>
            <a:endParaRPr lang="en-US" sz="100" dirty="0"/>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265711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Monitor-Actuator Pattern </a:t>
            </a:r>
            <a:br>
              <a:rPr lang="en-US" dirty="0"/>
            </a:br>
            <a:r>
              <a:rPr lang="en-US" dirty="0"/>
              <a:t>for Safety </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92500" lnSpcReduction="20000"/>
          </a:bodyPr>
          <a:lstStyle/>
          <a:p>
            <a:pPr fontAlgn="auto"/>
            <a:r>
              <a:rPr lang="en-US" dirty="0"/>
              <a:t>This pattern focuses on two software elements—a monitor and an actuator controller—that are employed before sending a command to a physical actuator. </a:t>
            </a:r>
          </a:p>
          <a:p>
            <a:pPr fontAlgn="auto"/>
            <a:r>
              <a:rPr lang="en-US" dirty="0"/>
              <a:t>The actuator controller performs the calculations necessary to determine the values to send to the physical actuator. </a:t>
            </a:r>
          </a:p>
          <a:p>
            <a:pPr fontAlgn="auto"/>
            <a:r>
              <a:rPr lang="en-US" dirty="0"/>
              <a:t>The monitor checks these values for reasonableness before sending them. </a:t>
            </a:r>
          </a:p>
          <a:p>
            <a:pPr fontAlgn="auto"/>
            <a:r>
              <a:rPr lang="en-US" dirty="0"/>
              <a:t>This separates the computation of the value from the testing of the value. </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118070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3033-65F7-0E42-863D-7A3C055E4B49}"/>
              </a:ext>
            </a:extLst>
          </p:cNvPr>
          <p:cNvSpPr>
            <a:spLocks noGrp="1"/>
          </p:cNvSpPr>
          <p:nvPr>
            <p:ph type="title"/>
          </p:nvPr>
        </p:nvSpPr>
        <p:spPr/>
        <p:txBody>
          <a:bodyPr>
            <a:normAutofit fontScale="90000"/>
          </a:bodyPr>
          <a:lstStyle/>
          <a:p>
            <a:r>
              <a:rPr lang="en-US" dirty="0"/>
              <a:t>Monitor-Actuator Pattern Benefits</a:t>
            </a:r>
          </a:p>
        </p:txBody>
      </p:sp>
      <p:sp>
        <p:nvSpPr>
          <p:cNvPr id="3" name="Content Placeholder 2">
            <a:extLst>
              <a:ext uri="{FF2B5EF4-FFF2-40B4-BE49-F238E27FC236}">
                <a16:creationId xmlns:a16="http://schemas.microsoft.com/office/drawing/2014/main" id="{7EC0D673-F563-E449-A3A8-CCC2F61A3CCB}"/>
              </a:ext>
            </a:extLst>
          </p:cNvPr>
          <p:cNvSpPr>
            <a:spLocks noGrp="1"/>
          </p:cNvSpPr>
          <p:nvPr>
            <p:ph idx="1"/>
          </p:nvPr>
        </p:nvSpPr>
        <p:spPr/>
        <p:txBody>
          <a:bodyPr>
            <a:normAutofit/>
          </a:bodyPr>
          <a:lstStyle/>
          <a:p>
            <a:pPr fontAlgn="auto"/>
            <a:r>
              <a:rPr lang="en-US" dirty="0"/>
              <a:t>In this form of redundancy applied to actuator control, the monitor acts as a redundant check on the actuator controller computations. </a:t>
            </a:r>
          </a:p>
        </p:txBody>
      </p:sp>
      <p:sp>
        <p:nvSpPr>
          <p:cNvPr id="4" name="Footer Placeholder 3">
            <a:extLst>
              <a:ext uri="{FF2B5EF4-FFF2-40B4-BE49-F238E27FC236}">
                <a16:creationId xmlns:a16="http://schemas.microsoft.com/office/drawing/2014/main" id="{ED58A2F6-611E-7548-B979-6D74AF3E41A3}"/>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878000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3033-65F7-0E42-863D-7A3C055E4B49}"/>
              </a:ext>
            </a:extLst>
          </p:cNvPr>
          <p:cNvSpPr>
            <a:spLocks noGrp="1"/>
          </p:cNvSpPr>
          <p:nvPr>
            <p:ph type="title"/>
          </p:nvPr>
        </p:nvSpPr>
        <p:spPr>
          <a:xfrm>
            <a:off x="971600" y="274638"/>
            <a:ext cx="7848872" cy="778098"/>
          </a:xfrm>
        </p:spPr>
        <p:txBody>
          <a:bodyPr>
            <a:normAutofit fontScale="90000"/>
          </a:bodyPr>
          <a:lstStyle/>
          <a:p>
            <a:r>
              <a:rPr lang="en-US" dirty="0"/>
              <a:t>Monitor-Actuator Pattern Tradeoffs</a:t>
            </a:r>
          </a:p>
        </p:txBody>
      </p:sp>
      <p:sp>
        <p:nvSpPr>
          <p:cNvPr id="3" name="Content Placeholder 2">
            <a:extLst>
              <a:ext uri="{FF2B5EF4-FFF2-40B4-BE49-F238E27FC236}">
                <a16:creationId xmlns:a16="http://schemas.microsoft.com/office/drawing/2014/main" id="{7EC0D673-F563-E449-A3A8-CCC2F61A3CCB}"/>
              </a:ext>
            </a:extLst>
          </p:cNvPr>
          <p:cNvSpPr>
            <a:spLocks noGrp="1"/>
          </p:cNvSpPr>
          <p:nvPr>
            <p:ph idx="1"/>
          </p:nvPr>
        </p:nvSpPr>
        <p:spPr/>
        <p:txBody>
          <a:bodyPr>
            <a:normAutofit/>
          </a:bodyPr>
          <a:lstStyle/>
          <a:p>
            <a:pPr fontAlgn="auto"/>
            <a:r>
              <a:rPr lang="en-US" dirty="0"/>
              <a:t>The development and maintenance of the monitor take time and resources. </a:t>
            </a:r>
          </a:p>
          <a:p>
            <a:pPr fontAlgn="auto"/>
            <a:r>
              <a:rPr lang="en-US" dirty="0"/>
              <a:t>Because of the separation between actuator control and monitoring, this tradeoff is easy to manage by making the monitor as simple (easy to produce but may miss errors) or as sophisticated (more complex but catches more errors) as required. </a:t>
            </a:r>
          </a:p>
        </p:txBody>
      </p:sp>
      <p:sp>
        <p:nvSpPr>
          <p:cNvPr id="4" name="Footer Placeholder 3">
            <a:extLst>
              <a:ext uri="{FF2B5EF4-FFF2-40B4-BE49-F238E27FC236}">
                <a16:creationId xmlns:a16="http://schemas.microsoft.com/office/drawing/2014/main" id="{ED58A2F6-611E-7548-B979-6D74AF3E41A3}"/>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225698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Safety?</a:t>
            </a:r>
          </a:p>
        </p:txBody>
      </p:sp>
      <p:sp>
        <p:nvSpPr>
          <p:cNvPr id="3" name="Content Placeholder 2"/>
          <p:cNvSpPr>
            <a:spLocks noGrp="1"/>
          </p:cNvSpPr>
          <p:nvPr>
            <p:ph idx="1"/>
          </p:nvPr>
        </p:nvSpPr>
        <p:spPr/>
        <p:txBody>
          <a:bodyPr>
            <a:normAutofit fontScale="77500" lnSpcReduction="20000"/>
          </a:bodyPr>
          <a:lstStyle/>
          <a:p>
            <a:r>
              <a:rPr lang="en-US"/>
              <a:t>“Don’t kill anyone” should be a part of every software architect’s mission statement.</a:t>
            </a:r>
          </a:p>
          <a:p>
            <a:r>
              <a:rPr lang="en-US" dirty="0"/>
              <a:t>Safety is concerned with a system’s ability to avoid straying into states that lead to damage, injury, or loss of life. These unsafe states can be caused by a variety of factors: </a:t>
            </a:r>
          </a:p>
          <a:p>
            <a:pPr lvl="1"/>
            <a:r>
              <a:rPr lang="en-US" i="1" dirty="0"/>
              <a:t>Omissions</a:t>
            </a:r>
            <a:endParaRPr lang="en-US" dirty="0"/>
          </a:p>
          <a:p>
            <a:pPr lvl="1"/>
            <a:r>
              <a:rPr lang="en-US" i="1" dirty="0"/>
              <a:t>Commission</a:t>
            </a:r>
            <a:r>
              <a:rPr lang="en-US" dirty="0"/>
              <a:t> </a:t>
            </a:r>
          </a:p>
          <a:p>
            <a:pPr lvl="1"/>
            <a:r>
              <a:rPr lang="en-US" i="1" dirty="0"/>
              <a:t>Timing</a:t>
            </a:r>
          </a:p>
          <a:p>
            <a:pPr lvl="1"/>
            <a:r>
              <a:rPr lang="en-US" i="1" dirty="0"/>
              <a:t>Problems with system values </a:t>
            </a:r>
          </a:p>
          <a:p>
            <a:pPr lvl="1"/>
            <a:r>
              <a:rPr lang="en-US" i="1" dirty="0"/>
              <a:t>Sequence omission and commission</a:t>
            </a:r>
            <a:endParaRPr lang="en-US" dirty="0"/>
          </a:p>
          <a:p>
            <a:pPr lvl="1"/>
            <a:r>
              <a:rPr lang="en-US" i="1" dirty="0"/>
              <a:t>Out of sequence</a:t>
            </a:r>
            <a:endParaRPr lang="en-US" dirty="0"/>
          </a:p>
          <a:p>
            <a:pPr fontAlgn="auto"/>
            <a:r>
              <a:rPr lang="en-US" dirty="0"/>
              <a:t>Safety is concerned with detecting and recovering from these unsafe states to prevent or minimize harm. </a:t>
            </a:r>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138173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Separated Safety Pattern for Safety </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92500" lnSpcReduction="10000"/>
          </a:bodyPr>
          <a:lstStyle/>
          <a:p>
            <a:pPr fontAlgn="auto"/>
            <a:r>
              <a:rPr lang="en-US" dirty="0"/>
              <a:t>Safety-critical systems must frequently be certified as safe by some authority. </a:t>
            </a:r>
          </a:p>
          <a:p>
            <a:pPr fontAlgn="auto"/>
            <a:r>
              <a:rPr lang="en-US" dirty="0"/>
              <a:t>Certifying a large system is expensive, but dividing a system into safety-critical portions and non-safety-critical portions can reduce those costs. Only the safety-critical portion must be certified. </a:t>
            </a:r>
          </a:p>
          <a:p>
            <a:pPr fontAlgn="auto"/>
            <a:r>
              <a:rPr lang="en-US" dirty="0"/>
              <a:t>Likewise, the division into safety-critical and non-critical portions must be certified to ensure that there is no influence on the safety-critical portion from the non-safety-critical portion. </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33708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Separated Safety Pattern Benefits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pPr fontAlgn="auto"/>
            <a:r>
              <a:rPr lang="en-US" dirty="0"/>
              <a:t>The cost of certifying the system is reduced because you need to certify only a (usually small) portion of the total system. </a:t>
            </a:r>
          </a:p>
          <a:p>
            <a:pPr fontAlgn="auto"/>
            <a:r>
              <a:rPr lang="en-US" dirty="0"/>
              <a:t>Cost and safety benefits accrue because the effort focuses on just those portions of the system that are germane to safety. </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799991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Separated Safety Pattern Tradeoffs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92500" lnSpcReduction="20000"/>
          </a:bodyPr>
          <a:lstStyle/>
          <a:p>
            <a:pPr fontAlgn="auto"/>
            <a:r>
              <a:rPr lang="en-US" dirty="0"/>
              <a:t>The work involved in performing the separation can be expensive. However, this approach limits the risk and consequences of bugs in the non-safety-critical portion from affecting the safety-critical portion. </a:t>
            </a:r>
          </a:p>
          <a:p>
            <a:pPr fontAlgn="auto"/>
            <a:r>
              <a:rPr lang="en-US" dirty="0"/>
              <a:t>Separating the system and convincing the certification agency that the separation was performed correctly and that there are no influences from the non-safety-critical portion on the safety-critical portion is difficult, but is easier than the alternative: having the agency certify everything to the same rigid level. </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565170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dirty="0"/>
              <a:t>Safety is about a system’s ability to avoid straying into states that lead to damage, injury, or loss of life. </a:t>
            </a:r>
          </a:p>
          <a:p>
            <a:r>
              <a:rPr lang="en-US" dirty="0"/>
              <a:t>Design for safety begins with identifying safety-critical functions using techniques like FMEA and FTA.</a:t>
            </a:r>
          </a:p>
          <a:p>
            <a:r>
              <a:rPr lang="en-US" dirty="0"/>
              <a:t>Designing for safety is challenging but there is a rich set of tactics and patterns to aid the designer.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420907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Safety?</a:t>
            </a:r>
          </a:p>
        </p:txBody>
      </p:sp>
      <p:sp>
        <p:nvSpPr>
          <p:cNvPr id="3" name="Content Placeholder 2"/>
          <p:cNvSpPr>
            <a:spLocks noGrp="1"/>
          </p:cNvSpPr>
          <p:nvPr>
            <p:ph idx="1"/>
          </p:nvPr>
        </p:nvSpPr>
        <p:spPr/>
        <p:txBody>
          <a:bodyPr>
            <a:normAutofit fontScale="85000" lnSpcReduction="10000"/>
          </a:bodyPr>
          <a:lstStyle/>
          <a:p>
            <a:r>
              <a:rPr lang="en-US" dirty="0"/>
              <a:t>The unsafe state should be recognized and the system should be made safe through </a:t>
            </a:r>
          </a:p>
          <a:p>
            <a:pPr lvl="1" fontAlgn="auto"/>
            <a:r>
              <a:rPr lang="en-US" dirty="0"/>
              <a:t>Continuing operations</a:t>
            </a:r>
            <a:endParaRPr lang="en-US" sz="800" dirty="0"/>
          </a:p>
          <a:p>
            <a:pPr lvl="1" fontAlgn="auto"/>
            <a:r>
              <a:rPr lang="en-US" dirty="0"/>
              <a:t>Shutting down (fail safe), or </a:t>
            </a:r>
            <a:endParaRPr lang="en-US" sz="800" dirty="0"/>
          </a:p>
          <a:p>
            <a:pPr lvl="1" fontAlgn="auto"/>
            <a:r>
              <a:rPr lang="en-US" dirty="0"/>
              <a:t>Transitioning to a state requiring manual operation </a:t>
            </a:r>
          </a:p>
          <a:p>
            <a:r>
              <a:rPr lang="en-US" dirty="0"/>
              <a:t>In addition, the unsafe state should be reported and/or logged.</a:t>
            </a:r>
          </a:p>
          <a:p>
            <a:r>
              <a:rPr lang="en-US" dirty="0"/>
              <a:t>Architecting for safety begins by identifying safety-critical functions using techniques such as failure mode and effects analysis (FMEA; also called hazard analysis) and fault tree analysis (FTA). </a:t>
            </a:r>
            <a:br>
              <a:rPr lang="en-US" dirty="0"/>
            </a:br>
            <a:endParaRPr lang="en-US" sz="1200"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716673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Safety General Scenario</a:t>
            </a:r>
          </a:p>
        </p:txBody>
      </p:sp>
      <p:sp>
        <p:nvSpPr>
          <p:cNvPr id="4" name="Footer Placeholder 3"/>
          <p:cNvSpPr>
            <a:spLocks noGrp="1"/>
          </p:cNvSpPr>
          <p:nvPr>
            <p:ph type="ftr" sz="quarter" idx="11"/>
          </p:nvPr>
        </p:nvSpPr>
        <p:spPr>
          <a:xfrm>
            <a:off x="1403648" y="6376243"/>
            <a:ext cx="6336704" cy="365125"/>
          </a:xfrm>
        </p:spPr>
        <p:txBody>
          <a:bodyPr/>
          <a:lstStyle/>
          <a:p>
            <a:r>
              <a:rPr lang="en-AU"/>
              <a:t>© Len Bass, Paul Clements, Rick Kazman, distributed under Creative Commons Attribution License</a:t>
            </a:r>
            <a:endParaRPr lang="en-AU" dirty="0"/>
          </a:p>
        </p:txBody>
      </p:sp>
      <p:pic>
        <p:nvPicPr>
          <p:cNvPr id="12" name="Picture 11">
            <a:extLst>
              <a:ext uri="{FF2B5EF4-FFF2-40B4-BE49-F238E27FC236}">
                <a16:creationId xmlns:a16="http://schemas.microsoft.com/office/drawing/2014/main" id="{6F223ADE-BE40-8148-9532-AB78266F3EDA}"/>
              </a:ext>
            </a:extLst>
          </p:cNvPr>
          <p:cNvPicPr>
            <a:picLocks noChangeAspect="1"/>
          </p:cNvPicPr>
          <p:nvPr/>
        </p:nvPicPr>
        <p:blipFill>
          <a:blip r:embed="rId2"/>
          <a:stretch>
            <a:fillRect/>
          </a:stretch>
        </p:blipFill>
        <p:spPr>
          <a:xfrm>
            <a:off x="539552" y="1268760"/>
            <a:ext cx="7692966" cy="5589240"/>
          </a:xfrm>
          <a:prstGeom prst="rect">
            <a:avLst/>
          </a:prstGeom>
        </p:spPr>
      </p:pic>
    </p:spTree>
    <p:extLst>
      <p:ext uri="{BB962C8B-B14F-4D97-AF65-F5344CB8AC3E}">
        <p14:creationId xmlns:p14="http://schemas.microsoft.com/office/powerpoint/2010/main" val="380022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Safety General Scenario</a:t>
            </a:r>
          </a:p>
        </p:txBody>
      </p:sp>
      <p:sp>
        <p:nvSpPr>
          <p:cNvPr id="4" name="Footer Placeholder 3"/>
          <p:cNvSpPr>
            <a:spLocks noGrp="1"/>
          </p:cNvSpPr>
          <p:nvPr>
            <p:ph type="ftr" sz="quarter" idx="11"/>
          </p:nvPr>
        </p:nvSpPr>
        <p:spPr>
          <a:xfrm>
            <a:off x="1403648" y="6376243"/>
            <a:ext cx="6336704" cy="365125"/>
          </a:xfrm>
        </p:spPr>
        <p:txBody>
          <a:bodyPr/>
          <a:lstStyle/>
          <a:p>
            <a:r>
              <a:rPr lang="en-AU"/>
              <a:t>© Len Bass, Paul Clements, Rick Kazman, distributed under Creative Commons Attribution License</a:t>
            </a:r>
            <a:endParaRPr lang="en-AU" dirty="0"/>
          </a:p>
        </p:txBody>
      </p:sp>
      <p:pic>
        <p:nvPicPr>
          <p:cNvPr id="14" name="Picture 13">
            <a:extLst>
              <a:ext uri="{FF2B5EF4-FFF2-40B4-BE49-F238E27FC236}">
                <a16:creationId xmlns:a16="http://schemas.microsoft.com/office/drawing/2014/main" id="{F8359881-488F-F442-B94D-A24CB17E21A2}"/>
              </a:ext>
            </a:extLst>
          </p:cNvPr>
          <p:cNvPicPr>
            <a:picLocks noChangeAspect="1"/>
          </p:cNvPicPr>
          <p:nvPr/>
        </p:nvPicPr>
        <p:blipFill>
          <a:blip r:embed="rId2"/>
          <a:stretch>
            <a:fillRect/>
          </a:stretch>
        </p:blipFill>
        <p:spPr>
          <a:xfrm>
            <a:off x="462372" y="1268760"/>
            <a:ext cx="8219256" cy="2796518"/>
          </a:xfrm>
          <a:prstGeom prst="rect">
            <a:avLst/>
          </a:prstGeom>
        </p:spPr>
      </p:pic>
      <p:pic>
        <p:nvPicPr>
          <p:cNvPr id="15" name="Picture 14">
            <a:extLst>
              <a:ext uri="{FF2B5EF4-FFF2-40B4-BE49-F238E27FC236}">
                <a16:creationId xmlns:a16="http://schemas.microsoft.com/office/drawing/2014/main" id="{A0AE91E1-473A-3843-9F95-A5E805A4F571}"/>
              </a:ext>
            </a:extLst>
          </p:cNvPr>
          <p:cNvPicPr>
            <a:picLocks noChangeAspect="1"/>
          </p:cNvPicPr>
          <p:nvPr/>
        </p:nvPicPr>
        <p:blipFill>
          <a:blip r:embed="rId3"/>
          <a:stretch>
            <a:fillRect/>
          </a:stretch>
        </p:blipFill>
        <p:spPr>
          <a:xfrm>
            <a:off x="467544" y="4005064"/>
            <a:ext cx="8142076" cy="2796518"/>
          </a:xfrm>
          <a:prstGeom prst="rect">
            <a:avLst/>
          </a:prstGeom>
        </p:spPr>
      </p:pic>
    </p:spTree>
    <p:extLst>
      <p:ext uri="{BB962C8B-B14F-4D97-AF65-F5344CB8AC3E}">
        <p14:creationId xmlns:p14="http://schemas.microsoft.com/office/powerpoint/2010/main" val="1025905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Sample Concrete Safety Scenario</a:t>
            </a:r>
          </a:p>
        </p:txBody>
      </p:sp>
      <p:sp>
        <p:nvSpPr>
          <p:cNvPr id="3" name="Content Placeholder 2"/>
          <p:cNvSpPr>
            <a:spLocks noGrp="1"/>
          </p:cNvSpPr>
          <p:nvPr>
            <p:ph idx="1"/>
          </p:nvPr>
        </p:nvSpPr>
        <p:spPr/>
        <p:txBody>
          <a:bodyPr>
            <a:normAutofit/>
          </a:bodyPr>
          <a:lstStyle/>
          <a:p>
            <a:r>
              <a:rPr lang="en-US" i="1" dirty="0"/>
              <a:t>A sensor in the patient monitoring system fails to report a life-critical value after 100 </a:t>
            </a:r>
            <a:r>
              <a:rPr lang="en-US" i="1" dirty="0" err="1"/>
              <a:t>ms.</a:t>
            </a:r>
            <a:r>
              <a:rPr lang="en-US" i="1" dirty="0"/>
              <a:t> The failure is logged, a warning light is illuminated on the console, and a backup (lower-fidelity) sensor is engaged. The system monitors the patient using the backup sensor after no more than 300 </a:t>
            </a:r>
            <a:r>
              <a:rPr lang="en-US" i="1" dirty="0" err="1"/>
              <a:t>ms.</a:t>
            </a:r>
            <a:r>
              <a:rPr lang="en-US" i="1" dirty="0"/>
              <a:t> </a:t>
            </a:r>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470384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Sample Concrete Safety Scenario</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14" name="Picture 13">
            <a:extLst>
              <a:ext uri="{FF2B5EF4-FFF2-40B4-BE49-F238E27FC236}">
                <a16:creationId xmlns:a16="http://schemas.microsoft.com/office/drawing/2014/main" id="{C8367500-6344-854A-9762-731AE7CD9263}"/>
              </a:ext>
            </a:extLst>
          </p:cNvPr>
          <p:cNvPicPr>
            <a:picLocks noChangeAspect="1"/>
          </p:cNvPicPr>
          <p:nvPr/>
        </p:nvPicPr>
        <p:blipFill>
          <a:blip r:embed="rId2"/>
          <a:stretch>
            <a:fillRect/>
          </a:stretch>
        </p:blipFill>
        <p:spPr>
          <a:xfrm>
            <a:off x="464098" y="1865247"/>
            <a:ext cx="8140350" cy="3567333"/>
          </a:xfrm>
          <a:prstGeom prst="rect">
            <a:avLst/>
          </a:prstGeom>
        </p:spPr>
      </p:pic>
    </p:spTree>
    <p:extLst>
      <p:ext uri="{BB962C8B-B14F-4D97-AF65-F5344CB8AC3E}">
        <p14:creationId xmlns:p14="http://schemas.microsoft.com/office/powerpoint/2010/main" val="1129402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Safety Tactics</a:t>
            </a:r>
          </a:p>
        </p:txBody>
      </p:sp>
      <p:sp>
        <p:nvSpPr>
          <p:cNvPr id="3" name="Content Placeholder 2"/>
          <p:cNvSpPr>
            <a:spLocks noGrp="1"/>
          </p:cNvSpPr>
          <p:nvPr>
            <p:ph idx="1"/>
          </p:nvPr>
        </p:nvSpPr>
        <p:spPr/>
        <p:txBody>
          <a:bodyPr>
            <a:normAutofit/>
          </a:bodyPr>
          <a:lstStyle/>
          <a:p>
            <a:r>
              <a:rPr lang="en-US" dirty="0"/>
              <a:t>Safety tactics may be broadly categorized as unsafe state avoidance, unsafe state detection, or unsafe state remediation. </a:t>
            </a:r>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778358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23977</TotalTime>
  <Words>2334</Words>
  <Application>Microsoft Macintosh PowerPoint</Application>
  <PresentationFormat>On-screen Show (4:3)</PresentationFormat>
  <Paragraphs>133</Paragraphs>
  <Slides>33</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Calibri</vt:lpstr>
      <vt:lpstr>Office Theme</vt:lpstr>
      <vt:lpstr>Chapter 10: Safety</vt:lpstr>
      <vt:lpstr>Chapter Outline</vt:lpstr>
      <vt:lpstr>What is Safety?</vt:lpstr>
      <vt:lpstr>What is Safety?</vt:lpstr>
      <vt:lpstr>Safety General Scenario</vt:lpstr>
      <vt:lpstr>Safety General Scenario</vt:lpstr>
      <vt:lpstr>Sample Concrete Safety Scenario</vt:lpstr>
      <vt:lpstr>Sample Concrete Safety Scenario</vt:lpstr>
      <vt:lpstr>Goal of Safety Tactics</vt:lpstr>
      <vt:lpstr>Goal of Safety Tactics</vt:lpstr>
      <vt:lpstr>Safety Tactics</vt:lpstr>
      <vt:lpstr>Unsafe State Avoidance</vt:lpstr>
      <vt:lpstr>Unsafe State Detection</vt:lpstr>
      <vt:lpstr>Unsafe State Detection</vt:lpstr>
      <vt:lpstr>Containment - Redundancy</vt:lpstr>
      <vt:lpstr>Containment – Limit Consequences</vt:lpstr>
      <vt:lpstr>Containment – Barrier</vt:lpstr>
      <vt:lpstr>Recovery</vt:lpstr>
      <vt:lpstr>Tactics-Based Questionnaire for Safety </vt:lpstr>
      <vt:lpstr>Tactics-Based Questionnaire for Safety </vt:lpstr>
      <vt:lpstr>Tactics-Based Questionnaire for Safety </vt:lpstr>
      <vt:lpstr>Tactics-Based Questionnaire for Safety </vt:lpstr>
      <vt:lpstr>Tactics-Based Questionnaire for Safety </vt:lpstr>
      <vt:lpstr>Redundant Sensors Pattern for Safety </vt:lpstr>
      <vt:lpstr>Redundant Sensors Pattern Benefits</vt:lpstr>
      <vt:lpstr>Redundant Sensors Pattern Tradeoffs</vt:lpstr>
      <vt:lpstr>Monitor-Actuator Pattern  for Safety </vt:lpstr>
      <vt:lpstr>Monitor-Actuator Pattern Benefits</vt:lpstr>
      <vt:lpstr>Monitor-Actuator Pattern Tradeoffs</vt:lpstr>
      <vt:lpstr>Separated Safety Pattern for Safety </vt:lpstr>
      <vt:lpstr>Separated Safety Pattern Benefits</vt:lpstr>
      <vt:lpstr>Separated Safety Pattern Tradeoffs</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Bass, Clements, Kazman</dc:creator>
  <cp:keywords/>
  <dc:description/>
  <cp:lastModifiedBy>Rick Kazman</cp:lastModifiedBy>
  <cp:revision>72</cp:revision>
  <dcterms:created xsi:type="dcterms:W3CDTF">2012-04-18T22:57:58Z</dcterms:created>
  <dcterms:modified xsi:type="dcterms:W3CDTF">2022-01-14T20:08:11Z</dcterms:modified>
  <cp:category/>
</cp:coreProperties>
</file>